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4" r:id="rId8"/>
    <p:sldId id="262" r:id="rId9"/>
    <p:sldId id="263" r:id="rId10"/>
  </p:sldIdLst>
  <p:sldSz cx="9144000" cy="6858000" type="screen4x3"/>
  <p:notesSz cx="7077075" cy="9004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C487A97-0317-4FCE-AA92-A6B4CCD45320}" type="datetimeFigureOut">
              <a:rPr lang="en-US" smtClean="0"/>
              <a:pPr/>
              <a:t>11/22/2010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ADEA0A8-1236-485B-B94F-9A3E4A4249B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487A97-0317-4FCE-AA92-A6B4CCD45320}" type="datetimeFigureOut">
              <a:rPr lang="en-US" smtClean="0"/>
              <a:pPr/>
              <a:t>11/22/2010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DEA0A8-1236-485B-B94F-9A3E4A4249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487A97-0317-4FCE-AA92-A6B4CCD45320}" type="datetimeFigureOut">
              <a:rPr lang="en-US" smtClean="0"/>
              <a:pPr/>
              <a:t>11/22/2010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DEA0A8-1236-485B-B94F-9A3E4A4249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487A97-0317-4FCE-AA92-A6B4CCD45320}" type="datetimeFigureOut">
              <a:rPr lang="en-US" smtClean="0"/>
              <a:pPr/>
              <a:t>11/22/2010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DEA0A8-1236-485B-B94F-9A3E4A4249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C487A97-0317-4FCE-AA92-A6B4CCD45320}" type="datetimeFigureOut">
              <a:rPr lang="en-US" smtClean="0"/>
              <a:pPr/>
              <a:t>11/22/2010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DEA0A8-1236-485B-B94F-9A3E4A4249B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C487A97-0317-4FCE-AA92-A6B4CCD45320}" type="datetimeFigureOut">
              <a:rPr lang="en-US" smtClean="0"/>
              <a:pPr/>
              <a:t>11/22/2010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DEA0A8-1236-485B-B94F-9A3E4A4249B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C487A97-0317-4FCE-AA92-A6B4CCD45320}" type="datetimeFigureOut">
              <a:rPr lang="en-US" smtClean="0"/>
              <a:pPr/>
              <a:t>11/22/2010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DEA0A8-1236-485B-B94F-9A3E4A4249B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C487A97-0317-4FCE-AA92-A6B4CCD45320}" type="datetimeFigureOut">
              <a:rPr lang="en-US" smtClean="0"/>
              <a:pPr/>
              <a:t>11/22/2010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DEA0A8-1236-485B-B94F-9A3E4A4249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487A97-0317-4FCE-AA92-A6B4CCD45320}" type="datetimeFigureOut">
              <a:rPr lang="en-US" smtClean="0"/>
              <a:pPr/>
              <a:t>11/22/2010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DEA0A8-1236-485B-B94F-9A3E4A4249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C487A97-0317-4FCE-AA92-A6B4CCD45320}" type="datetimeFigureOut">
              <a:rPr lang="en-US" smtClean="0"/>
              <a:pPr/>
              <a:t>11/22/2010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DEA0A8-1236-485B-B94F-9A3E4A4249B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C487A97-0317-4FCE-AA92-A6B4CCD45320}" type="datetimeFigureOut">
              <a:rPr lang="en-US" smtClean="0"/>
              <a:pPr/>
              <a:t>11/22/2010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ADEA0A8-1236-485B-B94F-9A3E4A4249B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C487A97-0317-4FCE-AA92-A6B4CCD45320}" type="datetimeFigureOut">
              <a:rPr lang="en-US" smtClean="0"/>
              <a:pPr/>
              <a:t>11/22/2010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ADEA0A8-1236-485B-B94F-9A3E4A4249B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66850"/>
          </a:xfrm>
        </p:spPr>
        <p:txBody>
          <a:bodyPr>
            <a:normAutofit fontScale="90000"/>
          </a:bodyPr>
          <a:lstStyle/>
          <a:p>
            <a:r>
              <a:rPr lang="en-US" dirty="0" smtClean="0"/>
              <a:t>Connecting the New to the Unknown</a:t>
            </a:r>
            <a:endParaRPr lang="en-US" dirty="0"/>
          </a:p>
        </p:txBody>
      </p:sp>
      <p:sp>
        <p:nvSpPr>
          <p:cNvPr id="3" name="Subtitle 2"/>
          <p:cNvSpPr>
            <a:spLocks noGrp="1"/>
          </p:cNvSpPr>
          <p:nvPr>
            <p:ph type="subTitle" idx="1"/>
          </p:nvPr>
        </p:nvSpPr>
        <p:spPr>
          <a:xfrm>
            <a:off x="1371600" y="2133600"/>
            <a:ext cx="6400800" cy="4267200"/>
          </a:xfrm>
        </p:spPr>
        <p:txBody>
          <a:bodyPr>
            <a:normAutofit/>
          </a:bodyPr>
          <a:lstStyle/>
          <a:p>
            <a:pPr algn="l">
              <a:buFont typeface="Arial" pitchFamily="34" charset="0"/>
              <a:buChar char="•"/>
            </a:pPr>
            <a:r>
              <a:rPr lang="en-US" dirty="0" smtClean="0"/>
              <a:t>When students begin to connect their readings to their own lives then they begin to make connections to bigger pictures.</a:t>
            </a:r>
          </a:p>
          <a:p>
            <a:pPr algn="l">
              <a:buFont typeface="Arial" pitchFamily="34" charset="0"/>
              <a:buChar char="•"/>
            </a:pPr>
            <a:r>
              <a:rPr lang="en-US" dirty="0" smtClean="0"/>
              <a:t>There are a number of pitfalls that cause problems when students make these connections </a:t>
            </a:r>
          </a:p>
          <a:p>
            <a:pPr algn="l"/>
            <a:endParaRPr lang="en-US" dirty="0" smtClean="0"/>
          </a:p>
          <a:p>
            <a:pPr algn="l"/>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Thanksgiving: The real story</a:t>
            </a:r>
            <a:endParaRPr lang="en-US" dirty="0"/>
          </a:p>
        </p:txBody>
      </p:sp>
      <p:sp>
        <p:nvSpPr>
          <p:cNvPr id="3" name="Content Placeholder 2"/>
          <p:cNvSpPr>
            <a:spLocks noGrp="1"/>
          </p:cNvSpPr>
          <p:nvPr>
            <p:ph idx="1"/>
          </p:nvPr>
        </p:nvSpPr>
        <p:spPr/>
        <p:txBody>
          <a:bodyPr/>
          <a:lstStyle/>
          <a:p>
            <a:r>
              <a:rPr lang="en-US" dirty="0" smtClean="0"/>
              <a:t>What is Thanksgiving?</a:t>
            </a:r>
          </a:p>
          <a:p>
            <a:r>
              <a:rPr lang="en-US" dirty="0" smtClean="0"/>
              <a:t>What part did the English newcomers play?</a:t>
            </a:r>
          </a:p>
          <a:p>
            <a:r>
              <a:rPr lang="en-US" dirty="0" smtClean="0"/>
              <a:t>What part did the Indians play?</a:t>
            </a:r>
          </a:p>
          <a:p>
            <a:r>
              <a:rPr lang="en-US" dirty="0" smtClean="0"/>
              <a:t>What was their relationship prior to that day?</a:t>
            </a:r>
          </a:p>
          <a:p>
            <a:r>
              <a:rPr lang="en-US" dirty="0" smtClean="0"/>
              <a:t>What happened to their relationship after that day?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Noticing and Thinking About New Learning</a:t>
            </a:r>
            <a:endParaRPr lang="en-US" dirty="0"/>
          </a:p>
        </p:txBody>
      </p:sp>
      <p:sp>
        <p:nvSpPr>
          <p:cNvPr id="3" name="Content Placeholder 2"/>
          <p:cNvSpPr>
            <a:spLocks noGrp="1"/>
          </p:cNvSpPr>
          <p:nvPr>
            <p:ph idx="1"/>
          </p:nvPr>
        </p:nvSpPr>
        <p:spPr/>
        <p:txBody>
          <a:bodyPr/>
          <a:lstStyle/>
          <a:p>
            <a:r>
              <a:rPr lang="en-US" dirty="0" smtClean="0"/>
              <a:t>Compare the following facts to what you have previously been taught or learned from friends and family.</a:t>
            </a:r>
          </a:p>
          <a:p>
            <a:r>
              <a:rPr lang="en-US" dirty="0" smtClean="0"/>
              <a:t>Make a DEJ. Colum one what you know about thanksgiving.</a:t>
            </a:r>
          </a:p>
          <a:p>
            <a:r>
              <a:rPr lang="en-US" dirty="0" smtClean="0"/>
              <a:t>Colum two what is different that you have learned today.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Begining</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The story began in 1614 when a band of English explorers sailed home to  England with a ship full of </a:t>
            </a:r>
            <a:r>
              <a:rPr lang="en-US" b="1" dirty="0" err="1" smtClean="0"/>
              <a:t>Patuxet</a:t>
            </a:r>
            <a:r>
              <a:rPr lang="en-US" b="1" dirty="0" smtClean="0"/>
              <a:t> Indians bound for slavery.</a:t>
            </a:r>
          </a:p>
          <a:p>
            <a:r>
              <a:rPr lang="en-US" b="1" dirty="0" smtClean="0"/>
              <a:t>By the time the Pilgrims arrived in Massachusetts Bay they found only one living Pawtuxet Indian, a man named Squanto who had survived slavery in England and knew their language. </a:t>
            </a:r>
          </a:p>
          <a:p>
            <a:r>
              <a:rPr lang="en-US" b="1" dirty="0" smtClean="0"/>
              <a:t>He taught them to grow corn and to fish, and negotiated a peace treaty between the Pilgrims and the Wampanoag Nation.</a:t>
            </a:r>
          </a:p>
          <a:p>
            <a:r>
              <a:rPr lang="en-US" b="1" dirty="0" smtClean="0"/>
              <a:t>As word spread in England Puritans began arriving , finding no fences around the land, they considered it to be in the public domain. Joined by other British settlers, they seized land, capturing Natives for slaves and killing the rest. </a:t>
            </a:r>
          </a:p>
          <a:p>
            <a:endParaRPr lang="en-US" dirty="0" smtClean="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Thanksgiving Day</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In 1637 near present day  Groton, Connecticut, over 700 men, women and children of the Pequot Tribe had gathered for their annual Green Corn Festival which is our Thanksgiving celebration. In the predawn hours the sleeping Indians were surrounded by English and Dutch mercenaries who ordered them to come outside.  Those who came out were shot or clubbed to death while the terrified women and children who huddled inside the longhouse were burned alive. The next day the governor of the Massachusetts Bay Colony declared "A Day Of Thanksgiving" because 700 unarmed men, women and children had been murdered.</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Thanksgiving Day</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t>Cheered by their "victory", the brave colonists and their Indian allies attacked village after village. Women and children over 14 were sold into slavery while the rest were murdered.  Boats loaded with a many as 500 slaves regularly left the ports of New England. Bounties were paid for Indian scalps to encourage as many deaths as possible.   </a:t>
            </a:r>
            <a:endParaRPr lang="en-US" dirty="0" smtClean="0"/>
          </a:p>
          <a:p>
            <a:r>
              <a:rPr lang="en-US" b="1" dirty="0" smtClean="0"/>
              <a:t>Following an especially successful raid against the Pequot in what is now  Stamford, Connecticut, the churches announced a second day of "thanksgiving" to celebrate victory over the heathen savages.  During the feasting, the hacked off heads of Natives were kicked through the streets like soccer balls.  Even the friendly Wampanoag did not escape the madness. Their chief was beheaded, and his head impaled on a pole in Plymouth, Massachusetts -- where it remained on display for 24 years.</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The Official </a:t>
            </a:r>
            <a:r>
              <a:rPr lang="en-US" dirty="0" smtClean="0"/>
              <a:t>Declaration of Thanksgiving</a:t>
            </a:r>
            <a:endParaRPr lang="en-US" dirty="0"/>
          </a:p>
        </p:txBody>
      </p:sp>
      <p:sp>
        <p:nvSpPr>
          <p:cNvPr id="3" name="Content Placeholder 2"/>
          <p:cNvSpPr>
            <a:spLocks noGrp="1"/>
          </p:cNvSpPr>
          <p:nvPr>
            <p:ph idx="1"/>
          </p:nvPr>
        </p:nvSpPr>
        <p:spPr/>
        <p:txBody>
          <a:bodyPr>
            <a:normAutofit/>
          </a:bodyPr>
          <a:lstStyle/>
          <a:p>
            <a:r>
              <a:rPr lang="en-US" b="1" dirty="0" smtClean="0"/>
              <a:t>The killings became more and more frenzied, with days of thanksgiving feasts being held after each successful massacre. George Washington finally suggested that only one day of Thanksgiving per year be set aside instead of celebrating each and every massacre. Later Abraham Lincoln decreed Thanksgiving Day to be a legal national holiday during the Civil War -- on the same day he ordered troops to march against the starving Sioux in Minnesota.</a:t>
            </a: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Rethinking Misconceptions: New Information Changes Thinking</a:t>
            </a:r>
            <a:endParaRPr lang="en-US" dirty="0"/>
          </a:p>
        </p:txBody>
      </p:sp>
      <p:sp>
        <p:nvSpPr>
          <p:cNvPr id="3" name="Content Placeholder 2"/>
          <p:cNvSpPr>
            <a:spLocks noGrp="1"/>
          </p:cNvSpPr>
          <p:nvPr>
            <p:ph idx="1"/>
          </p:nvPr>
        </p:nvSpPr>
        <p:spPr/>
        <p:txBody>
          <a:bodyPr/>
          <a:lstStyle/>
          <a:p>
            <a:r>
              <a:rPr lang="en-US" dirty="0" smtClean="0"/>
              <a:t>Having students make a written list of what they think they know about the topic.</a:t>
            </a:r>
          </a:p>
          <a:p>
            <a:r>
              <a:rPr lang="en-US" dirty="0" smtClean="0"/>
              <a:t>After the lesson have the students make a list of what they have learned</a:t>
            </a:r>
          </a:p>
          <a:p>
            <a:r>
              <a:rPr lang="en-US" dirty="0" smtClean="0"/>
              <a:t>Using a third list on the board indicate what was different between the two lists.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Building Background Knowledge for Literary Elements</a:t>
            </a:r>
            <a:endParaRPr lang="en-US" dirty="0"/>
          </a:p>
        </p:txBody>
      </p:sp>
      <p:sp>
        <p:nvSpPr>
          <p:cNvPr id="3" name="Content Placeholder 2"/>
          <p:cNvSpPr>
            <a:spLocks noGrp="1"/>
          </p:cNvSpPr>
          <p:nvPr>
            <p:ph idx="1"/>
          </p:nvPr>
        </p:nvSpPr>
        <p:spPr/>
        <p:txBody>
          <a:bodyPr/>
          <a:lstStyle/>
          <a:p>
            <a:r>
              <a:rPr lang="en-US" dirty="0" smtClean="0"/>
              <a:t>When using fiction in a literary classroom setting you emphasize to the students, the character, problem, setting and solution.</a:t>
            </a:r>
          </a:p>
          <a:p>
            <a:r>
              <a:rPr lang="en-US" dirty="0" smtClean="0"/>
              <a:t>With non-fiction emphasis is on “compare and contrast” and “cause and effect”.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60</TotalTime>
  <Words>368</Words>
  <Application>Microsoft Office PowerPoint</Application>
  <PresentationFormat>On-screen Show (4:3)</PresentationFormat>
  <Paragraphs>32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Connecting the New to the Unknown</vt:lpstr>
      <vt:lpstr>Thanksgiving: The real story</vt:lpstr>
      <vt:lpstr>Noticing and Thinking About New Learning</vt:lpstr>
      <vt:lpstr>The Begining</vt:lpstr>
      <vt:lpstr>Thanksgiving Day</vt:lpstr>
      <vt:lpstr>After Thanksgiving Day</vt:lpstr>
      <vt:lpstr>The Official Declaration of Thanksgiving</vt:lpstr>
      <vt:lpstr>Rethinking Misconceptions: New Information Changes Thinking</vt:lpstr>
      <vt:lpstr>Building Background Knowledge for Literary Elements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Connecting the New to the Unknown</dc:title>
  <dc:creator>Michael Jones</dc:creator>
  <cp:lastModifiedBy>MCJones</cp:lastModifiedBy>
  <cp:revision>9</cp:revision>
  <dcterms:created xsi:type="dcterms:W3CDTF">2010-11-22T04:15:16Z</dcterms:created>
  <dcterms:modified xsi:type="dcterms:W3CDTF">2010-11-23T04:36:04Z</dcterms:modified>
</cp:coreProperties>
</file>